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2"/>
  </p:notesMasterIdLst>
  <p:sldIdLst>
    <p:sldId id="256" r:id="rId2"/>
    <p:sldId id="257" r:id="rId3"/>
    <p:sldId id="259" r:id="rId4"/>
    <p:sldId id="341" r:id="rId5"/>
    <p:sldId id="360" r:id="rId6"/>
    <p:sldId id="342" r:id="rId7"/>
    <p:sldId id="344" r:id="rId8"/>
    <p:sldId id="374" r:id="rId9"/>
    <p:sldId id="361" r:id="rId10"/>
    <p:sldId id="364" r:id="rId11"/>
    <p:sldId id="362" r:id="rId12"/>
    <p:sldId id="375" r:id="rId13"/>
    <p:sldId id="378" r:id="rId14"/>
    <p:sldId id="365" r:id="rId15"/>
    <p:sldId id="363" r:id="rId16"/>
    <p:sldId id="379" r:id="rId17"/>
    <p:sldId id="380" r:id="rId18"/>
    <p:sldId id="381" r:id="rId19"/>
    <p:sldId id="377" r:id="rId20"/>
    <p:sldId id="290"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D6A6A-BAB6-484B-9304-24E0759B6528}" type="datetimeFigureOut">
              <a:rPr lang="fr-FR" smtClean="0"/>
              <a:t>13/12/2025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48BEC-C11A-421A-826C-B61DC27950CC}" type="slidenum">
              <a:rPr lang="fr-FR" smtClean="0"/>
              <a:t>‹N°›</a:t>
            </a:fld>
            <a:endParaRPr lang="fr-FR"/>
          </a:p>
        </p:txBody>
      </p:sp>
    </p:spTree>
    <p:extLst>
      <p:ext uri="{BB962C8B-B14F-4D97-AF65-F5344CB8AC3E}">
        <p14:creationId xmlns:p14="http://schemas.microsoft.com/office/powerpoint/2010/main" val="192638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18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73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3467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2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3947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2864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0842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323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42848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851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2531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useBgFill="1">
        <p:nvSpPr>
          <p:cNvPr id="15" name="Rectangle 14">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F3F5074-547C-222B-2E38-188661949A00}"/>
              </a:ext>
            </a:extLst>
          </p:cNvPr>
          <p:cNvSpPr>
            <a:spLocks noGrp="1"/>
          </p:cNvSpPr>
          <p:nvPr>
            <p:ph type="ctrTitle"/>
          </p:nvPr>
        </p:nvSpPr>
        <p:spPr>
          <a:xfrm>
            <a:off x="581192" y="1009398"/>
            <a:ext cx="6823988" cy="3453419"/>
          </a:xfrm>
        </p:spPr>
        <p:txBody>
          <a:bodyPr anchor="b">
            <a:normAutofit/>
          </a:bodyPr>
          <a:lstStyle/>
          <a:p>
            <a:r>
              <a:rPr lang="fr-FR" sz="6000" dirty="0">
                <a:solidFill>
                  <a:schemeClr val="tx1"/>
                </a:solidFill>
              </a:rPr>
              <a:t>Projet 8</a:t>
            </a:r>
          </a:p>
        </p:txBody>
      </p:sp>
      <p:sp>
        <p:nvSpPr>
          <p:cNvPr id="3" name="Sous-titre 2">
            <a:extLst>
              <a:ext uri="{FF2B5EF4-FFF2-40B4-BE49-F238E27FC236}">
                <a16:creationId xmlns:a16="http://schemas.microsoft.com/office/drawing/2014/main" id="{65D0C596-D280-F733-67E6-3523A62CEA20}"/>
              </a:ext>
            </a:extLst>
          </p:cNvPr>
          <p:cNvSpPr>
            <a:spLocks noGrp="1"/>
          </p:cNvSpPr>
          <p:nvPr>
            <p:ph type="subTitle" idx="1"/>
          </p:nvPr>
        </p:nvSpPr>
        <p:spPr>
          <a:xfrm>
            <a:off x="581191" y="4572000"/>
            <a:ext cx="6823988" cy="1023580"/>
          </a:xfrm>
        </p:spPr>
        <p:txBody>
          <a:bodyPr anchor="t">
            <a:noAutofit/>
          </a:bodyPr>
          <a:lstStyle/>
          <a:p>
            <a:r>
              <a:rPr lang="fr-FR" sz="2000" b="1" u="sng" dirty="0"/>
              <a:t>Concevoir un modèle de segmentation d’images</a:t>
            </a:r>
            <a:br>
              <a:rPr lang="fr-FR" sz="2000" b="1" u="sng" dirty="0"/>
            </a:br>
            <a:br>
              <a:rPr lang="fr-FR" sz="2000" b="1" u="sng" dirty="0"/>
            </a:br>
            <a:endParaRPr lang="fr-FR" sz="2000" b="1" u="sng" dirty="0">
              <a:solidFill>
                <a:schemeClr val="accent3">
                  <a:alpha val="60000"/>
                </a:schemeClr>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6" name="Picture 3" descr="Une image contenant rideau, capture d’écran, art, léger&#10;&#10;Description générée automatiquement">
            <a:extLst>
              <a:ext uri="{FF2B5EF4-FFF2-40B4-BE49-F238E27FC236}">
                <a16:creationId xmlns:a16="http://schemas.microsoft.com/office/drawing/2014/main" id="{8F18CC34-00BA-E610-7984-B7617A9CA2F4}"/>
              </a:ext>
            </a:extLst>
          </p:cNvPr>
          <p:cNvPicPr>
            <a:picLocks noChangeAspect="1"/>
          </p:cNvPicPr>
          <p:nvPr/>
        </p:nvPicPr>
        <p:blipFill>
          <a:blip r:embed="rId2"/>
          <a:srcRect l="34579" r="23919" b="1"/>
          <a:stretch/>
        </p:blipFill>
        <p:spPr>
          <a:xfrm>
            <a:off x="8140428" y="10"/>
            <a:ext cx="4051572" cy="6857990"/>
          </a:xfrm>
          <a:prstGeom prst="rect">
            <a:avLst/>
          </a:prstGeom>
        </p:spPr>
      </p:pic>
      <p:sp>
        <p:nvSpPr>
          <p:cNvPr id="4" name="Sous-titre 2">
            <a:extLst>
              <a:ext uri="{FF2B5EF4-FFF2-40B4-BE49-F238E27FC236}">
                <a16:creationId xmlns:a16="http://schemas.microsoft.com/office/drawing/2014/main" id="{CB7D965F-13ED-F28F-C5CD-CB1A3109E7F5}"/>
              </a:ext>
            </a:extLst>
          </p:cNvPr>
          <p:cNvSpPr txBox="1">
            <a:spLocks/>
          </p:cNvSpPr>
          <p:nvPr/>
        </p:nvSpPr>
        <p:spPr>
          <a:xfrm>
            <a:off x="581191" y="657822"/>
            <a:ext cx="6823988" cy="1023580"/>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700" kern="1200">
                <a:solidFill>
                  <a:schemeClr val="tx1">
                    <a:tint val="75000"/>
                  </a:schemeClr>
                </a:solidFill>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500" kern="1200">
                <a:solidFill>
                  <a:schemeClr val="tx1">
                    <a:tint val="75000"/>
                  </a:schemeClr>
                </a:solidFill>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fr-FR" sz="1100" b="1" dirty="0">
                <a:solidFill>
                  <a:schemeClr val="accent3">
                    <a:alpha val="60000"/>
                  </a:schemeClr>
                </a:solidFill>
                <a:latin typeface="Inter"/>
              </a:rPr>
              <a:t>Victor. A</a:t>
            </a:r>
          </a:p>
          <a:p>
            <a:pPr>
              <a:lnSpc>
                <a:spcPct val="100000"/>
              </a:lnSpc>
            </a:pPr>
            <a:r>
              <a:rPr lang="fr-FR" sz="1100" b="1" dirty="0">
                <a:solidFill>
                  <a:schemeClr val="accent3">
                    <a:alpha val="60000"/>
                  </a:schemeClr>
                </a:solidFill>
                <a:latin typeface="Inter"/>
              </a:rPr>
              <a:t>open Classroom</a:t>
            </a:r>
          </a:p>
          <a:p>
            <a:pPr>
              <a:lnSpc>
                <a:spcPct val="100000"/>
              </a:lnSpc>
            </a:pPr>
            <a:br>
              <a:rPr lang="fr-FR" sz="1100" b="1" dirty="0">
                <a:solidFill>
                  <a:schemeClr val="accent3">
                    <a:alpha val="60000"/>
                  </a:schemeClr>
                </a:solidFill>
                <a:latin typeface="Inter"/>
              </a:rPr>
            </a:br>
            <a:endParaRPr lang="fr-FR" sz="1100" b="1" dirty="0">
              <a:solidFill>
                <a:schemeClr val="accent3">
                  <a:alpha val="60000"/>
                </a:schemeClr>
              </a:solidFill>
            </a:endParaRPr>
          </a:p>
        </p:txBody>
      </p:sp>
    </p:spTree>
    <p:extLst>
      <p:ext uri="{BB962C8B-B14F-4D97-AF65-F5344CB8AC3E}">
        <p14:creationId xmlns:p14="http://schemas.microsoft.com/office/powerpoint/2010/main" val="2497693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0DF5FE4-265C-C364-38D3-29B2F5F4B8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48E85A-8F05-E110-AE29-F0E75130B828}"/>
              </a:ext>
            </a:extLst>
          </p:cNvPr>
          <p:cNvSpPr>
            <a:spLocks noGrp="1"/>
          </p:cNvSpPr>
          <p:nvPr>
            <p:ph type="title"/>
          </p:nvPr>
        </p:nvSpPr>
        <p:spPr>
          <a:xfrm>
            <a:off x="4233024" y="-178656"/>
            <a:ext cx="4188618" cy="778698"/>
          </a:xfrm>
        </p:spPr>
        <p:txBody>
          <a:bodyPr anchor="ctr">
            <a:normAutofit/>
          </a:bodyPr>
          <a:lstStyle/>
          <a:p>
            <a:r>
              <a:rPr lang="fr-FR" sz="4000" dirty="0">
                <a:solidFill>
                  <a:srgbClr val="FFFF00"/>
                </a:solidFill>
              </a:rPr>
              <a:t>Modèles de test</a:t>
            </a:r>
          </a:p>
        </p:txBody>
      </p:sp>
      <p:sp>
        <p:nvSpPr>
          <p:cNvPr id="8" name="ZoneTexte 7">
            <a:extLst>
              <a:ext uri="{FF2B5EF4-FFF2-40B4-BE49-F238E27FC236}">
                <a16:creationId xmlns:a16="http://schemas.microsoft.com/office/drawing/2014/main" id="{A04E93F0-0F03-7684-2545-6C59B16CBEBA}"/>
              </a:ext>
            </a:extLst>
          </p:cNvPr>
          <p:cNvSpPr txBox="1"/>
          <p:nvPr/>
        </p:nvSpPr>
        <p:spPr>
          <a:xfrm>
            <a:off x="2218099" y="4900681"/>
            <a:ext cx="7755800" cy="156966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Les résultats correspondent à une phase exploratoire avec des entraînements courts, visant à comparer le comportement des architectures. Le modèle </a:t>
            </a:r>
            <a:r>
              <a:rPr lang="fr-FR" sz="1600" b="1" dirty="0" err="1"/>
              <a:t>UNet</a:t>
            </a:r>
            <a:r>
              <a:rPr lang="fr-FR" sz="1600" b="1" dirty="0"/>
              <a:t> + VGG16</a:t>
            </a:r>
            <a:r>
              <a:rPr lang="fr-FR" sz="1600" dirty="0"/>
              <a:t> se distingue par de meilleures performances globales, suggérant un fort potentiel pour la suite des expérimentations. Néanmoins, </a:t>
            </a:r>
            <a:r>
              <a:rPr lang="fr-FR" sz="1600" b="1" dirty="0" err="1"/>
              <a:t>UNet</a:t>
            </a:r>
            <a:r>
              <a:rPr lang="fr-FR" sz="1600" b="1" dirty="0"/>
              <a:t> Mini</a:t>
            </a:r>
            <a:r>
              <a:rPr lang="fr-FR" sz="1600" dirty="0"/>
              <a:t> reste un candidat intéressant pour des contraintes de rapidité et de simplicité. Ces premiers résultats servent principalement à orienter les choix avant un entraînement plus approfondi.</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088923F5-7A1D-EA90-6215-106E019C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3" y="1047374"/>
            <a:ext cx="11593773" cy="3538273"/>
          </a:xfrm>
          <a:prstGeom prst="rect">
            <a:avLst/>
          </a:prstGeom>
        </p:spPr>
      </p:pic>
    </p:spTree>
    <p:extLst>
      <p:ext uri="{BB962C8B-B14F-4D97-AF65-F5344CB8AC3E}">
        <p14:creationId xmlns:p14="http://schemas.microsoft.com/office/powerpoint/2010/main" val="288429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55E0EC2-3AD5-1566-58BA-4C45F486D1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ED1F4-FFA8-6C58-F781-1DFDAE5BD449}"/>
              </a:ext>
            </a:extLst>
          </p:cNvPr>
          <p:cNvSpPr>
            <a:spLocks noGrp="1"/>
          </p:cNvSpPr>
          <p:nvPr>
            <p:ph type="title"/>
          </p:nvPr>
        </p:nvSpPr>
        <p:spPr>
          <a:xfrm>
            <a:off x="3608838" y="-192304"/>
            <a:ext cx="4974324" cy="778698"/>
          </a:xfrm>
        </p:spPr>
        <p:txBody>
          <a:bodyPr anchor="ctr">
            <a:normAutofit fontScale="90000"/>
          </a:bodyPr>
          <a:lstStyle/>
          <a:p>
            <a:r>
              <a:rPr lang="fr-FR" sz="4000" dirty="0">
                <a:solidFill>
                  <a:srgbClr val="FFFF00"/>
                </a:solidFill>
              </a:rPr>
              <a:t>Conception </a:t>
            </a:r>
            <a:r>
              <a:rPr lang="fr-FR" sz="4000" dirty="0" err="1">
                <a:solidFill>
                  <a:srgbClr val="FFFF00"/>
                </a:solidFill>
              </a:rPr>
              <a:t>streamlit</a:t>
            </a:r>
            <a:endParaRPr lang="fr-FR" sz="4000" dirty="0">
              <a:solidFill>
                <a:srgbClr val="FFFF00"/>
              </a:solidFill>
            </a:endParaRPr>
          </a:p>
        </p:txBody>
      </p:sp>
      <p:sp>
        <p:nvSpPr>
          <p:cNvPr id="6" name="ZoneTexte 5">
            <a:extLst>
              <a:ext uri="{FF2B5EF4-FFF2-40B4-BE49-F238E27FC236}">
                <a16:creationId xmlns:a16="http://schemas.microsoft.com/office/drawing/2014/main" id="{9EC954A5-4D3B-C950-0E3D-86703CF9E902}"/>
              </a:ext>
            </a:extLst>
          </p:cNvPr>
          <p:cNvSpPr txBox="1"/>
          <p:nvPr/>
        </p:nvSpPr>
        <p:spPr>
          <a:xfrm>
            <a:off x="150669" y="5261449"/>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L’application </a:t>
            </a:r>
            <a:r>
              <a:rPr lang="fr-FR" sz="1400" dirty="0" err="1"/>
              <a:t>Streamlit</a:t>
            </a:r>
            <a:r>
              <a:rPr lang="fr-FR" sz="1400" dirty="0"/>
              <a:t> sert d’interface de démonstration pour tester le modèle de segmentation et comparer visuellement les résultats. Un générateur léger spécifique a été implémenté côté </a:t>
            </a:r>
            <a:r>
              <a:rPr lang="fr-FR" sz="1400" dirty="0" err="1"/>
              <a:t>Streamlit</a:t>
            </a:r>
            <a:r>
              <a:rPr lang="fr-FR" sz="1400" dirty="0"/>
              <a:t> en raison des contraintes de taille de slug imposées par </a:t>
            </a:r>
            <a:r>
              <a:rPr lang="fr-FR" sz="1400" dirty="0" err="1"/>
              <a:t>Heroku</a:t>
            </a:r>
            <a:r>
              <a:rPr lang="fr-FR" sz="1400" dirty="0"/>
              <a:t>.</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4942ABC3-A4FD-2C4B-4FD1-ED0320AA2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3" y="1036868"/>
            <a:ext cx="5946829" cy="3978684"/>
          </a:xfrm>
          <a:prstGeom prst="rect">
            <a:avLst/>
          </a:prstGeom>
        </p:spPr>
      </p:pic>
      <p:pic>
        <p:nvPicPr>
          <p:cNvPr id="7" name="Image 6" descr="Une image contenant texte, capture d’écran, Police&#10;&#10;Le contenu généré par l’IA peut être incorrect.">
            <a:extLst>
              <a:ext uri="{FF2B5EF4-FFF2-40B4-BE49-F238E27FC236}">
                <a16:creationId xmlns:a16="http://schemas.microsoft.com/office/drawing/2014/main" id="{C3A544AA-45FA-65B8-EE3B-D081B6F05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36868"/>
            <a:ext cx="6109322" cy="3978684"/>
          </a:xfrm>
          <a:prstGeom prst="rect">
            <a:avLst/>
          </a:prstGeom>
        </p:spPr>
      </p:pic>
      <p:sp>
        <p:nvSpPr>
          <p:cNvPr id="12" name="ZoneTexte 11">
            <a:extLst>
              <a:ext uri="{FF2B5EF4-FFF2-40B4-BE49-F238E27FC236}">
                <a16:creationId xmlns:a16="http://schemas.microsoft.com/office/drawing/2014/main" id="{1A2AF01D-8EBA-BE28-5390-487B781651BF}"/>
              </a:ext>
            </a:extLst>
          </p:cNvPr>
          <p:cNvSpPr txBox="1"/>
          <p:nvPr/>
        </p:nvSpPr>
        <p:spPr>
          <a:xfrm>
            <a:off x="6253019" y="5261449"/>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fonctions utilitaires assurent une communication fiable entre l’interface et l’API de segmentation. Elles garantissent la validation des données, la robustesse des échanges et la cohérence entre images, masques et visualisation.</a:t>
            </a:r>
          </a:p>
        </p:txBody>
      </p:sp>
    </p:spTree>
    <p:extLst>
      <p:ext uri="{BB962C8B-B14F-4D97-AF65-F5344CB8AC3E}">
        <p14:creationId xmlns:p14="http://schemas.microsoft.com/office/powerpoint/2010/main" val="357138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F7168C2-0582-9FDF-2185-53C838AC74A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F87C9-6B80-D153-4760-FD42C7708F2B}"/>
              </a:ext>
            </a:extLst>
          </p:cNvPr>
          <p:cNvSpPr>
            <a:spLocks noGrp="1"/>
          </p:cNvSpPr>
          <p:nvPr>
            <p:ph type="title"/>
          </p:nvPr>
        </p:nvSpPr>
        <p:spPr>
          <a:xfrm>
            <a:off x="4331910" y="-136255"/>
            <a:ext cx="3528178" cy="778698"/>
          </a:xfrm>
        </p:spPr>
        <p:txBody>
          <a:bodyPr anchor="ctr">
            <a:normAutofit/>
          </a:bodyPr>
          <a:lstStyle/>
          <a:p>
            <a:r>
              <a:rPr lang="fr-FR" sz="4000" dirty="0" err="1">
                <a:solidFill>
                  <a:srgbClr val="FFFF00"/>
                </a:solidFill>
              </a:rPr>
              <a:t>Modeles</a:t>
            </a:r>
            <a:r>
              <a:rPr lang="fr-FR" sz="4000" dirty="0">
                <a:solidFill>
                  <a:srgbClr val="FFFF00"/>
                </a:solidFill>
              </a:rPr>
              <a:t> final</a:t>
            </a:r>
          </a:p>
        </p:txBody>
      </p:sp>
      <p:sp>
        <p:nvSpPr>
          <p:cNvPr id="6" name="ZoneTexte 5">
            <a:extLst>
              <a:ext uri="{FF2B5EF4-FFF2-40B4-BE49-F238E27FC236}">
                <a16:creationId xmlns:a16="http://schemas.microsoft.com/office/drawing/2014/main" id="{29C576A4-B7D6-0AAB-AE19-899C985417C6}"/>
              </a:ext>
            </a:extLst>
          </p:cNvPr>
          <p:cNvSpPr txBox="1"/>
          <p:nvPr/>
        </p:nvSpPr>
        <p:spPr>
          <a:xfrm>
            <a:off x="258794" y="4879929"/>
            <a:ext cx="5494087"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entraînements ont été volontairement différenciés afin d’explorer rapidement le potentiel de chaque architecture. Les modèles </a:t>
            </a:r>
            <a:r>
              <a:rPr lang="fr-FR" sz="1400" b="1" dirty="0" err="1"/>
              <a:t>UNet</a:t>
            </a:r>
            <a:r>
              <a:rPr lang="fr-FR" sz="1400" b="1" dirty="0"/>
              <a:t> Mini</a:t>
            </a:r>
            <a:r>
              <a:rPr lang="fr-FR" sz="1400" dirty="0"/>
              <a:t>, </a:t>
            </a:r>
            <a:r>
              <a:rPr lang="fr-FR" sz="1400" b="1" dirty="0"/>
              <a:t>MobileNetV2</a:t>
            </a:r>
            <a:r>
              <a:rPr lang="fr-FR" sz="1400" dirty="0"/>
              <a:t> et </a:t>
            </a:r>
            <a:r>
              <a:rPr lang="fr-FR" sz="1400" b="1" dirty="0"/>
              <a:t>ResNet50</a:t>
            </a:r>
            <a:r>
              <a:rPr lang="fr-FR" sz="1400" dirty="0"/>
              <a:t> ont bénéficié d’un nombre limité d’</a:t>
            </a:r>
            <a:r>
              <a:rPr lang="fr-FR" sz="1400" dirty="0" err="1"/>
              <a:t>epochs</a:t>
            </a:r>
            <a:r>
              <a:rPr lang="fr-FR" sz="1400" dirty="0"/>
              <a:t> pour évaluer leur capacité d’apprentissage à coût réduit.</a:t>
            </a:r>
          </a:p>
        </p:txBody>
      </p:sp>
      <p:sp>
        <p:nvSpPr>
          <p:cNvPr id="9" name="ZoneTexte 8">
            <a:extLst>
              <a:ext uri="{FF2B5EF4-FFF2-40B4-BE49-F238E27FC236}">
                <a16:creationId xmlns:a16="http://schemas.microsoft.com/office/drawing/2014/main" id="{C77E3F66-A2A5-E470-DCF7-BCF899188A34}"/>
              </a:ext>
            </a:extLst>
          </p:cNvPr>
          <p:cNvSpPr txBox="1"/>
          <p:nvPr/>
        </p:nvSpPr>
        <p:spPr>
          <a:xfrm>
            <a:off x="6382145" y="4879928"/>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modèle </a:t>
            </a:r>
            <a:r>
              <a:rPr lang="fr-FR" sz="1400" b="1" dirty="0" err="1"/>
              <a:t>UNet</a:t>
            </a:r>
            <a:r>
              <a:rPr lang="fr-FR" sz="1400" b="1" dirty="0"/>
              <a:t> + VGG16</a:t>
            </a:r>
            <a:r>
              <a:rPr lang="fr-FR" sz="1400" dirty="0"/>
              <a:t>, identifié comme prometteur lors des tests préliminaires, a fait l’objet d’un entraînement plus poussé avec des mécanismes de régulation afin d’observer son comportement en conditions plus réalistes.</a:t>
            </a:r>
          </a:p>
        </p:txBody>
      </p:sp>
      <p:pic>
        <p:nvPicPr>
          <p:cNvPr id="5" name="Image 4" descr="Une image contenant capture d’écran, texte&#10;&#10;Le contenu généré par l’IA peut être incorrect.">
            <a:extLst>
              <a:ext uri="{FF2B5EF4-FFF2-40B4-BE49-F238E27FC236}">
                <a16:creationId xmlns:a16="http://schemas.microsoft.com/office/drawing/2014/main" id="{184EE8DA-DFAB-6C01-84A3-030DCF690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94" y="875974"/>
            <a:ext cx="11169651" cy="3705294"/>
          </a:xfrm>
          <a:prstGeom prst="rect">
            <a:avLst/>
          </a:prstGeom>
        </p:spPr>
      </p:pic>
    </p:spTree>
    <p:extLst>
      <p:ext uri="{BB962C8B-B14F-4D97-AF65-F5344CB8AC3E}">
        <p14:creationId xmlns:p14="http://schemas.microsoft.com/office/powerpoint/2010/main" val="310562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71206DF-1816-E841-61B0-17BD173255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1A7920-749B-FF23-5081-895E7A3EBF08}"/>
              </a:ext>
            </a:extLst>
          </p:cNvPr>
          <p:cNvSpPr>
            <a:spLocks noGrp="1"/>
          </p:cNvSpPr>
          <p:nvPr>
            <p:ph type="title"/>
          </p:nvPr>
        </p:nvSpPr>
        <p:spPr>
          <a:xfrm>
            <a:off x="4331910" y="-136255"/>
            <a:ext cx="3528178" cy="778698"/>
          </a:xfrm>
        </p:spPr>
        <p:txBody>
          <a:bodyPr anchor="ctr">
            <a:normAutofit/>
          </a:bodyPr>
          <a:lstStyle/>
          <a:p>
            <a:r>
              <a:rPr lang="fr-FR" sz="4000" dirty="0" err="1">
                <a:solidFill>
                  <a:srgbClr val="FFFF00"/>
                </a:solidFill>
              </a:rPr>
              <a:t>Modeles</a:t>
            </a:r>
            <a:r>
              <a:rPr lang="fr-FR" sz="4000" dirty="0">
                <a:solidFill>
                  <a:srgbClr val="FFFF00"/>
                </a:solidFill>
              </a:rPr>
              <a:t> final</a:t>
            </a:r>
          </a:p>
        </p:txBody>
      </p:sp>
      <p:pic>
        <p:nvPicPr>
          <p:cNvPr id="4" name="Image 3" descr="Une image contenant texte, capture d’écran, menu, Police&#10;&#10;Le contenu généré par l’IA peut être incorrect.">
            <a:extLst>
              <a:ext uri="{FF2B5EF4-FFF2-40B4-BE49-F238E27FC236}">
                <a16:creationId xmlns:a16="http://schemas.microsoft.com/office/drawing/2014/main" id="{044B873B-2129-4B84-29DD-CD4449DF0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236" y="704788"/>
            <a:ext cx="8077200" cy="5967751"/>
          </a:xfrm>
          <a:prstGeom prst="rect">
            <a:avLst/>
          </a:prstGeom>
        </p:spPr>
      </p:pic>
    </p:spTree>
    <p:extLst>
      <p:ext uri="{BB962C8B-B14F-4D97-AF65-F5344CB8AC3E}">
        <p14:creationId xmlns:p14="http://schemas.microsoft.com/office/powerpoint/2010/main" val="146553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F327552-424A-EBB6-B952-678BCA2C48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0D1E8A-B6BD-5FAC-D291-A46265C22320}"/>
              </a:ext>
            </a:extLst>
          </p:cNvPr>
          <p:cNvSpPr>
            <a:spLocks noGrp="1"/>
          </p:cNvSpPr>
          <p:nvPr>
            <p:ph type="title"/>
          </p:nvPr>
        </p:nvSpPr>
        <p:spPr>
          <a:xfrm>
            <a:off x="3422038" y="-205952"/>
            <a:ext cx="5347920" cy="778698"/>
          </a:xfrm>
        </p:spPr>
        <p:txBody>
          <a:bodyPr anchor="ctr">
            <a:normAutofit/>
          </a:bodyPr>
          <a:lstStyle/>
          <a:p>
            <a:r>
              <a:rPr lang="fr-FR" sz="4000" dirty="0">
                <a:solidFill>
                  <a:schemeClr val="accent3"/>
                </a:solidFill>
              </a:rPr>
              <a:t>INTEGRATION HEROKU</a:t>
            </a:r>
          </a:p>
        </p:txBody>
      </p:sp>
      <p:sp>
        <p:nvSpPr>
          <p:cNvPr id="10" name="ZoneTexte 9">
            <a:extLst>
              <a:ext uri="{FF2B5EF4-FFF2-40B4-BE49-F238E27FC236}">
                <a16:creationId xmlns:a16="http://schemas.microsoft.com/office/drawing/2014/main" id="{1D4C085E-AE0B-6468-1A15-F6DC6CDA7AAF}"/>
              </a:ext>
            </a:extLst>
          </p:cNvPr>
          <p:cNvSpPr txBox="1"/>
          <p:nvPr/>
        </p:nvSpPr>
        <p:spPr>
          <a:xfrm>
            <a:off x="2970672" y="5930871"/>
            <a:ext cx="6250649"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Déployée sur </a:t>
            </a:r>
            <a:r>
              <a:rPr lang="fr-FR" sz="1400" dirty="0" err="1"/>
              <a:t>Heroku</a:t>
            </a:r>
            <a:r>
              <a:rPr lang="fr-FR" sz="1400" dirty="0"/>
              <a:t> via le pipeline CI/CD, l’application met l’accent sur la stabilité de l’exécution, la démonstration fonctionnelle du modèle et la cohérence de la chaîne de déploiement.</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95106D95-7FCB-B701-D64B-94E31B763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83" y="681967"/>
            <a:ext cx="8854628" cy="5124733"/>
          </a:xfrm>
          <a:prstGeom prst="rect">
            <a:avLst/>
          </a:prstGeom>
        </p:spPr>
      </p:pic>
    </p:spTree>
    <p:extLst>
      <p:ext uri="{BB962C8B-B14F-4D97-AF65-F5344CB8AC3E}">
        <p14:creationId xmlns:p14="http://schemas.microsoft.com/office/powerpoint/2010/main" val="162077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26356F5-4BDD-3B48-6575-4A1B5EB6FF3E}"/>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912C43B0-C671-6AF9-C2AA-E925BF516034}"/>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5" name="Image 4" descr="Une image contenant capture d’écran, texte, Logiciel multimédia, Logiciel de graphisme&#10;&#10;Le contenu généré par l’IA peut être incorrect.">
            <a:extLst>
              <a:ext uri="{FF2B5EF4-FFF2-40B4-BE49-F238E27FC236}">
                <a16:creationId xmlns:a16="http://schemas.microsoft.com/office/drawing/2014/main" id="{A6A06992-A12B-7C6C-D2FC-8CBA327A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07" y="1577147"/>
            <a:ext cx="11882985" cy="4832755"/>
          </a:xfrm>
          <a:prstGeom prst="rect">
            <a:avLst/>
          </a:prstGeom>
        </p:spPr>
      </p:pic>
    </p:spTree>
    <p:extLst>
      <p:ext uri="{BB962C8B-B14F-4D97-AF65-F5344CB8AC3E}">
        <p14:creationId xmlns:p14="http://schemas.microsoft.com/office/powerpoint/2010/main" val="40806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C70B5C0-654E-1489-3F0B-005100AEC2F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3EA4129-830E-7D2B-433D-7AE3C1892F9D}"/>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D6561BD4-29E5-7026-FAFA-10598F91E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8" y="1390440"/>
            <a:ext cx="12052423" cy="5099070"/>
          </a:xfrm>
          <a:prstGeom prst="rect">
            <a:avLst/>
          </a:prstGeom>
        </p:spPr>
      </p:pic>
    </p:spTree>
    <p:extLst>
      <p:ext uri="{BB962C8B-B14F-4D97-AF65-F5344CB8AC3E}">
        <p14:creationId xmlns:p14="http://schemas.microsoft.com/office/powerpoint/2010/main" val="101321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0B67491A-20E6-AA3A-18B5-7ABF4CC2F10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23D906B-7803-847E-A848-A25A1F150EBA}"/>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511C139D-BFC1-4FB5-BD7A-FAA9DCFD2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74" y="1209736"/>
            <a:ext cx="11793452" cy="5117654"/>
          </a:xfrm>
          <a:prstGeom prst="rect">
            <a:avLst/>
          </a:prstGeom>
        </p:spPr>
      </p:pic>
    </p:spTree>
    <p:extLst>
      <p:ext uri="{BB962C8B-B14F-4D97-AF65-F5344CB8AC3E}">
        <p14:creationId xmlns:p14="http://schemas.microsoft.com/office/powerpoint/2010/main" val="238820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EA91D8D-2819-2B91-0331-52D69C316EEF}"/>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768FC32-3A17-B7A3-B7F7-CAE806BFE537}"/>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FF8D26EC-1CC6-D8C6-9A6A-C67A759B1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77" y="1226796"/>
            <a:ext cx="11851046" cy="4982935"/>
          </a:xfrm>
          <a:prstGeom prst="rect">
            <a:avLst/>
          </a:prstGeom>
        </p:spPr>
      </p:pic>
    </p:spTree>
    <p:extLst>
      <p:ext uri="{BB962C8B-B14F-4D97-AF65-F5344CB8AC3E}">
        <p14:creationId xmlns:p14="http://schemas.microsoft.com/office/powerpoint/2010/main" val="1083016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2E18E2-6FBE-D260-C209-84E5A9C6B914}"/>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06CF8FE-7BBF-A908-D181-49C8750B8442}"/>
              </a:ext>
            </a:extLst>
          </p:cNvPr>
          <p:cNvSpPr>
            <a:spLocks noGrp="1"/>
          </p:cNvSpPr>
          <p:nvPr>
            <p:ph type="title"/>
          </p:nvPr>
        </p:nvSpPr>
        <p:spPr>
          <a:xfrm>
            <a:off x="4598434" y="-175342"/>
            <a:ext cx="3538320" cy="778698"/>
          </a:xfrm>
        </p:spPr>
        <p:txBody>
          <a:bodyPr anchor="ctr">
            <a:normAutofit/>
          </a:bodyPr>
          <a:lstStyle/>
          <a:p>
            <a:r>
              <a:rPr lang="fr-FR" sz="4000" dirty="0">
                <a:solidFill>
                  <a:schemeClr val="accent3"/>
                </a:solidFill>
              </a:rPr>
              <a:t>CONCLUSION</a:t>
            </a:r>
          </a:p>
        </p:txBody>
      </p:sp>
      <p:pic>
        <p:nvPicPr>
          <p:cNvPr id="3" name="Image 2" descr="Une image contenant texte, capture d’écran, menu, Police&#10;&#10;Le contenu généré par l’IA peut être incorrect.">
            <a:extLst>
              <a:ext uri="{FF2B5EF4-FFF2-40B4-BE49-F238E27FC236}">
                <a16:creationId xmlns:a16="http://schemas.microsoft.com/office/drawing/2014/main" id="{44128F86-B00F-1702-A0F4-D8C4E28A4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208" y="767484"/>
            <a:ext cx="8687809" cy="5771832"/>
          </a:xfrm>
          <a:prstGeom prst="rect">
            <a:avLst/>
          </a:prstGeom>
        </p:spPr>
      </p:pic>
    </p:spTree>
    <p:extLst>
      <p:ext uri="{BB962C8B-B14F-4D97-AF65-F5344CB8AC3E}">
        <p14:creationId xmlns:p14="http://schemas.microsoft.com/office/powerpoint/2010/main" val="328404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DEF993-F039-C76A-44A1-CA074E9C6D26}"/>
              </a:ext>
            </a:extLst>
          </p:cNvPr>
          <p:cNvSpPr>
            <a:spLocks noGrp="1"/>
          </p:cNvSpPr>
          <p:nvPr>
            <p:ph type="title"/>
          </p:nvPr>
        </p:nvSpPr>
        <p:spPr>
          <a:xfrm>
            <a:off x="109364" y="1239299"/>
            <a:ext cx="4898858" cy="4608003"/>
          </a:xfrm>
        </p:spPr>
        <p:txBody>
          <a:bodyPr anchor="ctr">
            <a:normAutofit/>
          </a:bodyPr>
          <a:lstStyle/>
          <a:p>
            <a:r>
              <a:rPr lang="fr-FR" sz="4000" dirty="0">
                <a:solidFill>
                  <a:schemeClr val="accent1"/>
                </a:solidFill>
              </a:rPr>
              <a:t>CONTEXTE ET OBJECTIFS DU PROJET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 name="Espace réservé du contenu 2">
            <a:extLst>
              <a:ext uri="{FF2B5EF4-FFF2-40B4-BE49-F238E27FC236}">
                <a16:creationId xmlns:a16="http://schemas.microsoft.com/office/drawing/2014/main" id="{D3C7E2F6-198D-3A73-7572-4A4C13B48D2D}"/>
              </a:ext>
            </a:extLst>
          </p:cNvPr>
          <p:cNvSpPr>
            <a:spLocks noGrp="1"/>
          </p:cNvSpPr>
          <p:nvPr>
            <p:ph idx="1"/>
          </p:nvPr>
        </p:nvSpPr>
        <p:spPr>
          <a:xfrm>
            <a:off x="5117586" y="1124998"/>
            <a:ext cx="6143248" cy="4608003"/>
          </a:xfrm>
        </p:spPr>
        <p:txBody>
          <a:bodyPr>
            <a:normAutofit/>
          </a:bodyPr>
          <a:lstStyle/>
          <a:p>
            <a:r>
              <a:rPr lang="fr-FR" sz="2000" b="1" dirty="0"/>
              <a:t>Contexte</a:t>
            </a:r>
            <a:r>
              <a:rPr lang="fr-FR" sz="2000" dirty="0"/>
              <a:t> : Future Vision Transport conçoit des systèmes de vision embarquée destinés aux véhicules autonomes.</a:t>
            </a:r>
          </a:p>
          <a:p>
            <a:endParaRPr lang="fr-FR" sz="2000" dirty="0"/>
          </a:p>
          <a:p>
            <a:r>
              <a:rPr lang="fr-FR" sz="2000" b="1" dirty="0"/>
              <a:t>Objectif</a:t>
            </a:r>
            <a:r>
              <a:rPr lang="fr-FR" sz="2000" dirty="0"/>
              <a:t> : Concevoir un modèle de segmentation d’images exploitable via une API pour alimenter les modules de décision.</a:t>
            </a:r>
          </a:p>
        </p:txBody>
      </p:sp>
    </p:spTree>
    <p:extLst>
      <p:ext uri="{BB962C8B-B14F-4D97-AF65-F5344CB8AC3E}">
        <p14:creationId xmlns:p14="http://schemas.microsoft.com/office/powerpoint/2010/main" val="2552872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8715D-A2B5-DCF4-CF6C-A9FB950062D9}"/>
            </a:ext>
          </a:extLst>
        </p:cNvPr>
        <p:cNvGrpSpPr/>
        <p:nvPr/>
      </p:nvGrpSpPr>
      <p:grpSpPr>
        <a:xfrm>
          <a:off x="0" y="0"/>
          <a:ext cx="0" cy="0"/>
          <a:chOff x="0" y="0"/>
          <a:chExt cx="0" cy="0"/>
        </a:xfrm>
      </p:grpSpPr>
      <p:pic>
        <p:nvPicPr>
          <p:cNvPr id="16" name="Picture 3" descr="Une image contenant rideau, capture d’écran, art, léger&#10;&#10;Description générée automatiquement">
            <a:extLst>
              <a:ext uri="{FF2B5EF4-FFF2-40B4-BE49-F238E27FC236}">
                <a16:creationId xmlns:a16="http://schemas.microsoft.com/office/drawing/2014/main" id="{E032A3CE-58AD-B19A-7A0B-E8E4C69AE7F0}"/>
              </a:ext>
            </a:extLst>
          </p:cNvPr>
          <p:cNvPicPr>
            <a:picLocks noChangeAspect="1"/>
          </p:cNvPicPr>
          <p:nvPr/>
        </p:nvPicPr>
        <p:blipFill>
          <a:blip r:embed="rId2"/>
          <a:srcRect b="19929"/>
          <a:stretch/>
        </p:blipFill>
        <p:spPr>
          <a:xfrm>
            <a:off x="1" y="0"/>
            <a:ext cx="12191999" cy="6857990"/>
          </a:xfrm>
          <a:prstGeom prst="rect">
            <a:avLst/>
          </a:prstGeom>
        </p:spPr>
      </p:pic>
      <p:sp>
        <p:nvSpPr>
          <p:cNvPr id="36" name="Rectangle 3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854E41FE-6390-1D23-C23A-BDB443340F0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chemeClr val="bg1"/>
                </a:solidFill>
              </a:rPr>
              <a:t>Merci de </a:t>
            </a:r>
            <a:r>
              <a:rPr lang="en-US" dirty="0" err="1">
                <a:solidFill>
                  <a:schemeClr val="bg1"/>
                </a:solidFill>
              </a:rPr>
              <a:t>votre</a:t>
            </a:r>
            <a:r>
              <a:rPr lang="en-US" dirty="0">
                <a:solidFill>
                  <a:schemeClr val="bg1"/>
                </a:solidFill>
              </a:rPr>
              <a:t> </a:t>
            </a:r>
            <a:r>
              <a:rPr lang="en-US" dirty="0" err="1">
                <a:solidFill>
                  <a:schemeClr val="bg1"/>
                </a:solidFill>
              </a:rPr>
              <a:t>ecoute</a:t>
            </a:r>
            <a:endParaRPr lang="en-US" dirty="0">
              <a:solidFill>
                <a:schemeClr val="bg1"/>
              </a:solidFill>
            </a:endParaRPr>
          </a:p>
          <a:p>
            <a:pPr algn="ctr"/>
            <a:br>
              <a:rPr lang="en-US" dirty="0">
                <a:solidFill>
                  <a:schemeClr val="bg1"/>
                </a:solidFill>
              </a:rPr>
            </a:br>
            <a:endParaRPr lang="en-US" dirty="0">
              <a:solidFill>
                <a:schemeClr val="bg1"/>
              </a:solidFill>
            </a:endParaRPr>
          </a:p>
        </p:txBody>
      </p:sp>
      <p:sp>
        <p:nvSpPr>
          <p:cNvPr id="3" name="Sous-titre 2">
            <a:extLst>
              <a:ext uri="{FF2B5EF4-FFF2-40B4-BE49-F238E27FC236}">
                <a16:creationId xmlns:a16="http://schemas.microsoft.com/office/drawing/2014/main" id="{8294FA5C-C2C6-18D9-1036-09AC0B46704B}"/>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b="1" dirty="0" err="1">
                <a:solidFill>
                  <a:schemeClr val="bg1"/>
                </a:solidFill>
                <a:effectLst/>
              </a:rPr>
              <a:t>Projet</a:t>
            </a:r>
            <a:r>
              <a:rPr lang="en-US" sz="1800" b="1" dirty="0">
                <a:solidFill>
                  <a:schemeClr val="bg1"/>
                </a:solidFill>
                <a:effectLst/>
              </a:rPr>
              <a:t> 8</a:t>
            </a:r>
            <a:br>
              <a:rPr lang="en-US" sz="1800" b="1" i="0" dirty="0">
                <a:solidFill>
                  <a:schemeClr val="bg1"/>
                </a:solidFill>
                <a:effectLst/>
              </a:rPr>
            </a:br>
            <a:endParaRPr lang="en-US" sz="1800" b="1" dirty="0">
              <a:solidFill>
                <a:schemeClr val="bg1"/>
              </a:solidFill>
            </a:endParaRPr>
          </a:p>
        </p:txBody>
      </p:sp>
      <p:cxnSp>
        <p:nvCxnSpPr>
          <p:cNvPr id="38" name="Straight Connector 3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5351FE3-C556-98D8-5166-BE6F7548C8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9ACCC6-9BDF-BA26-3F60-09716B85DC92}"/>
              </a:ext>
            </a:extLst>
          </p:cNvPr>
          <p:cNvSpPr>
            <a:spLocks noGrp="1"/>
          </p:cNvSpPr>
          <p:nvPr>
            <p:ph type="title"/>
          </p:nvPr>
        </p:nvSpPr>
        <p:spPr>
          <a:xfrm>
            <a:off x="4373646" y="210693"/>
            <a:ext cx="3990808" cy="778698"/>
          </a:xfrm>
        </p:spPr>
        <p:txBody>
          <a:bodyPr anchor="ctr">
            <a:normAutofit/>
          </a:bodyPr>
          <a:lstStyle/>
          <a:p>
            <a:r>
              <a:rPr lang="fr-FR" sz="4000" dirty="0">
                <a:solidFill>
                  <a:srgbClr val="FFFF00"/>
                </a:solidFill>
              </a:rPr>
              <a:t>MISE EN PLACE</a:t>
            </a:r>
          </a:p>
        </p:txBody>
      </p:sp>
      <p:sp>
        <p:nvSpPr>
          <p:cNvPr id="4" name="Titre 1">
            <a:extLst>
              <a:ext uri="{FF2B5EF4-FFF2-40B4-BE49-F238E27FC236}">
                <a16:creationId xmlns:a16="http://schemas.microsoft.com/office/drawing/2014/main" id="{9EEDAE20-C7D6-0C41-928C-50DFDA18135D}"/>
              </a:ext>
            </a:extLst>
          </p:cNvPr>
          <p:cNvSpPr txBox="1">
            <a:spLocks/>
          </p:cNvSpPr>
          <p:nvPr/>
        </p:nvSpPr>
        <p:spPr>
          <a:xfrm>
            <a:off x="330534" y="331248"/>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1"/>
                </a:solidFill>
              </a:rPr>
              <a:t>1</a:t>
            </a:r>
          </a:p>
        </p:txBody>
      </p:sp>
      <p:sp>
        <p:nvSpPr>
          <p:cNvPr id="12" name="ZoneTexte 11">
            <a:extLst>
              <a:ext uri="{FF2B5EF4-FFF2-40B4-BE49-F238E27FC236}">
                <a16:creationId xmlns:a16="http://schemas.microsoft.com/office/drawing/2014/main" id="{6C54AF76-7CCC-4D94-C065-A906FB1E7E2E}"/>
              </a:ext>
            </a:extLst>
          </p:cNvPr>
          <p:cNvSpPr txBox="1"/>
          <p:nvPr/>
        </p:nvSpPr>
        <p:spPr>
          <a:xfrm>
            <a:off x="2218100" y="5255051"/>
            <a:ext cx="7755800" cy="107721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L’initialisation confirme un environnement </a:t>
            </a:r>
            <a:r>
              <a:rPr lang="fr-FR" sz="1600" dirty="0" err="1"/>
              <a:t>TensorFlow</a:t>
            </a:r>
            <a:r>
              <a:rPr lang="fr-FR" sz="1600" dirty="0"/>
              <a:t> stable, sans accélération GPU, impliquant des contraintes de temps d’entraînement. L’exploration du </a:t>
            </a:r>
            <a:r>
              <a:rPr lang="fr-FR" sz="1600" dirty="0" err="1"/>
              <a:t>dataset</a:t>
            </a:r>
            <a:r>
              <a:rPr lang="fr-FR" sz="1600" dirty="0"/>
              <a:t> valide la cohérence des villes, des résolutions et des labels, garantissant des données conformes pour l’apprentissage du modèle de segmentation.</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C38B85AC-240F-27C6-F3D5-72B234EFC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6" y="1152798"/>
            <a:ext cx="5843504" cy="3412950"/>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E913BCF7-C4B8-7FF2-1D7A-F6AE4D5B6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503" y="1152798"/>
            <a:ext cx="5382963" cy="3412950"/>
          </a:xfrm>
          <a:prstGeom prst="rect">
            <a:avLst/>
          </a:prstGeom>
        </p:spPr>
      </p:pic>
    </p:spTree>
    <p:extLst>
      <p:ext uri="{BB962C8B-B14F-4D97-AF65-F5344CB8AC3E}">
        <p14:creationId xmlns:p14="http://schemas.microsoft.com/office/powerpoint/2010/main" val="20177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3FF5EE-ED93-DAA8-1772-14307B67055E}"/>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67393143-0792-80CD-362A-CA6788A5A70C}"/>
              </a:ext>
            </a:extLst>
          </p:cNvPr>
          <p:cNvSpPr txBox="1"/>
          <p:nvPr/>
        </p:nvSpPr>
        <p:spPr>
          <a:xfrm>
            <a:off x="176664" y="5185476"/>
            <a:ext cx="5416216"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regroupement des 34 classes </a:t>
            </a:r>
            <a:r>
              <a:rPr lang="fr-FR" sz="1400" dirty="0" err="1"/>
              <a:t>Cityscapes</a:t>
            </a:r>
            <a:r>
              <a:rPr lang="fr-FR" sz="1400" dirty="0"/>
              <a:t> en 8 catégories sémantiques permet de réduire la complexité des masques tout en conservant les informations essentielles à la compréhension de la scène routière.</a:t>
            </a:r>
          </a:p>
        </p:txBody>
      </p:sp>
      <p:sp>
        <p:nvSpPr>
          <p:cNvPr id="3" name="Titre 1">
            <a:extLst>
              <a:ext uri="{FF2B5EF4-FFF2-40B4-BE49-F238E27FC236}">
                <a16:creationId xmlns:a16="http://schemas.microsoft.com/office/drawing/2014/main" id="{117D4476-DE70-A323-DB94-A58FA73A8D2D}"/>
              </a:ext>
            </a:extLst>
          </p:cNvPr>
          <p:cNvSpPr txBox="1">
            <a:spLocks/>
          </p:cNvSpPr>
          <p:nvPr/>
        </p:nvSpPr>
        <p:spPr>
          <a:xfrm>
            <a:off x="4621296" y="-140709"/>
            <a:ext cx="3990808" cy="778698"/>
          </a:xfrm>
          <a:prstGeom prst="rect">
            <a:avLst/>
          </a:prstGeom>
        </p:spPr>
        <p:txBody>
          <a:bodyPr vert="horz" lIns="91440" tIns="45720" rIns="91440" bIns="45720" rtlCol="0" anchor="ctr">
            <a:normAutofit fontScale="97500"/>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rgbClr val="FFFF00"/>
                </a:solidFill>
              </a:rPr>
              <a:t>MISE EN PLACE</a:t>
            </a:r>
          </a:p>
        </p:txBody>
      </p:sp>
      <p:sp>
        <p:nvSpPr>
          <p:cNvPr id="7" name="ZoneTexte 6">
            <a:extLst>
              <a:ext uri="{FF2B5EF4-FFF2-40B4-BE49-F238E27FC236}">
                <a16:creationId xmlns:a16="http://schemas.microsoft.com/office/drawing/2014/main" id="{0944C11C-A6EC-8822-56D3-A77D0C6E1950}"/>
              </a:ext>
            </a:extLst>
          </p:cNvPr>
          <p:cNvSpPr txBox="1"/>
          <p:nvPr/>
        </p:nvSpPr>
        <p:spPr>
          <a:xfrm>
            <a:off x="6701255" y="518547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 diminution du nombre de labels observés dans les masques confirme l’efficacité du mapping et facilite l’apprentissage du modèle en limitant la dispersion des classes.</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3007AD86-920C-CAAB-FDF6-B4443129E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4" y="1187450"/>
            <a:ext cx="5607677" cy="3619500"/>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A05365C-052D-EDD6-153D-BD072BB4F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004" y="1654511"/>
            <a:ext cx="5802701" cy="2685377"/>
          </a:xfrm>
          <a:prstGeom prst="rect">
            <a:avLst/>
          </a:prstGeom>
        </p:spPr>
      </p:pic>
    </p:spTree>
    <p:extLst>
      <p:ext uri="{BB962C8B-B14F-4D97-AF65-F5344CB8AC3E}">
        <p14:creationId xmlns:p14="http://schemas.microsoft.com/office/powerpoint/2010/main" val="41205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E6F68D-97F8-9A7B-1F8E-DB1704C2B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891B7-A344-6223-3F7A-629E24D6D9DA}"/>
              </a:ext>
            </a:extLst>
          </p:cNvPr>
          <p:cNvSpPr>
            <a:spLocks noGrp="1"/>
          </p:cNvSpPr>
          <p:nvPr>
            <p:ph type="title"/>
          </p:nvPr>
        </p:nvSpPr>
        <p:spPr>
          <a:xfrm>
            <a:off x="4583191" y="79209"/>
            <a:ext cx="3428045" cy="778698"/>
          </a:xfrm>
        </p:spPr>
        <p:txBody>
          <a:bodyPr anchor="ctr">
            <a:normAutofit/>
          </a:bodyPr>
          <a:lstStyle/>
          <a:p>
            <a:r>
              <a:rPr lang="fr-FR" sz="4000" dirty="0">
                <a:solidFill>
                  <a:srgbClr val="FFFF00"/>
                </a:solidFill>
              </a:rPr>
              <a:t>MISE EN PLACE</a:t>
            </a:r>
          </a:p>
        </p:txBody>
      </p:sp>
      <p:pic>
        <p:nvPicPr>
          <p:cNvPr id="5" name="Image 4" descr="Une image contenant carte&#10;&#10;Le contenu généré par l’IA peut être incorrect.">
            <a:extLst>
              <a:ext uri="{FF2B5EF4-FFF2-40B4-BE49-F238E27FC236}">
                <a16:creationId xmlns:a16="http://schemas.microsoft.com/office/drawing/2014/main" id="{556E62EC-DDC4-8F4C-5585-97715108CDE3}"/>
              </a:ext>
            </a:extLst>
          </p:cNvPr>
          <p:cNvPicPr>
            <a:picLocks noChangeAspect="1"/>
          </p:cNvPicPr>
          <p:nvPr/>
        </p:nvPicPr>
        <p:blipFill>
          <a:blip r:embed="rId2"/>
          <a:stretch>
            <a:fillRect/>
          </a:stretch>
        </p:blipFill>
        <p:spPr>
          <a:xfrm>
            <a:off x="466725" y="3933825"/>
            <a:ext cx="11258550" cy="2924175"/>
          </a:xfrm>
          <a:prstGeom prst="rect">
            <a:avLst/>
          </a:prstGeom>
        </p:spPr>
      </p:pic>
      <p:pic>
        <p:nvPicPr>
          <p:cNvPr id="7" name="Image 6" descr="Une image contenant véhicule, Véhicule terrestre, voiture&#10;&#10;Le contenu généré par l’IA peut être incorrect.">
            <a:extLst>
              <a:ext uri="{FF2B5EF4-FFF2-40B4-BE49-F238E27FC236}">
                <a16:creationId xmlns:a16="http://schemas.microsoft.com/office/drawing/2014/main" id="{8757FAD6-DC9E-F910-5749-D04AF364085B}"/>
              </a:ext>
            </a:extLst>
          </p:cNvPr>
          <p:cNvPicPr>
            <a:picLocks noChangeAspect="1"/>
          </p:cNvPicPr>
          <p:nvPr/>
        </p:nvPicPr>
        <p:blipFill>
          <a:blip r:embed="rId3"/>
          <a:stretch>
            <a:fillRect/>
          </a:stretch>
        </p:blipFill>
        <p:spPr>
          <a:xfrm>
            <a:off x="466725" y="1069722"/>
            <a:ext cx="11258550" cy="2924175"/>
          </a:xfrm>
          <a:prstGeom prst="rect">
            <a:avLst/>
          </a:prstGeom>
        </p:spPr>
      </p:pic>
    </p:spTree>
    <p:extLst>
      <p:ext uri="{BB962C8B-B14F-4D97-AF65-F5344CB8AC3E}">
        <p14:creationId xmlns:p14="http://schemas.microsoft.com/office/powerpoint/2010/main" val="60764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25C13A-951A-23CD-AFB0-D886033B14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E50E78-C6DF-62F6-2A83-331541517C8B}"/>
              </a:ext>
            </a:extLst>
          </p:cNvPr>
          <p:cNvSpPr>
            <a:spLocks noGrp="1"/>
          </p:cNvSpPr>
          <p:nvPr>
            <p:ph type="title"/>
          </p:nvPr>
        </p:nvSpPr>
        <p:spPr>
          <a:xfrm>
            <a:off x="4627883" y="132738"/>
            <a:ext cx="3131079" cy="778698"/>
          </a:xfrm>
        </p:spPr>
        <p:txBody>
          <a:bodyPr anchor="ctr">
            <a:normAutofit/>
          </a:bodyPr>
          <a:lstStyle/>
          <a:p>
            <a:r>
              <a:rPr lang="fr-FR" sz="4000" dirty="0">
                <a:solidFill>
                  <a:srgbClr val="FFFF00"/>
                </a:solidFill>
              </a:rPr>
              <a:t>DATALOADER</a:t>
            </a:r>
          </a:p>
        </p:txBody>
      </p:sp>
      <p:sp>
        <p:nvSpPr>
          <p:cNvPr id="10" name="ZoneTexte 9">
            <a:extLst>
              <a:ext uri="{FF2B5EF4-FFF2-40B4-BE49-F238E27FC236}">
                <a16:creationId xmlns:a16="http://schemas.microsoft.com/office/drawing/2014/main" id="{611D2E93-07CF-CFAC-6EB0-042C3949DF6D}"/>
              </a:ext>
            </a:extLst>
          </p:cNvPr>
          <p:cNvSpPr txBox="1"/>
          <p:nvPr/>
        </p:nvSpPr>
        <p:spPr>
          <a:xfrm>
            <a:off x="2388161" y="5319803"/>
            <a:ext cx="7180198"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a:t>
            </a:r>
            <a:r>
              <a:rPr lang="fr-FR" sz="1400" dirty="0" err="1"/>
              <a:t>DataLoader</a:t>
            </a:r>
            <a:r>
              <a:rPr lang="fr-FR" sz="1400" dirty="0"/>
              <a:t> centralise le chargement, le prétraitement et la mise en forme des données avant l’entraînement. La simplification des labels et le </a:t>
            </a:r>
            <a:r>
              <a:rPr lang="fr-FR" sz="1400" dirty="0" err="1"/>
              <a:t>remapping</a:t>
            </a:r>
            <a:r>
              <a:rPr lang="fr-FR" sz="1400" dirty="0"/>
              <a:t> des masques réduisent la complexité du problème tout en conservant l’information sémantique essentielle. Les </a:t>
            </a:r>
            <a:r>
              <a:rPr lang="fr-FR" sz="1400" dirty="0" err="1"/>
              <a:t>batchs</a:t>
            </a:r>
            <a:r>
              <a:rPr lang="fr-FR" sz="1400" dirty="0"/>
              <a:t> produits sont directement compatibles avec les modèles de segmentation.</a:t>
            </a:r>
          </a:p>
        </p:txBody>
      </p:sp>
      <p:pic>
        <p:nvPicPr>
          <p:cNvPr id="7" name="Image 6" descr="Une image contenant texte, capture d’écran, Police&#10;&#10;Le contenu généré par l’IA peut être incorrect.">
            <a:extLst>
              <a:ext uri="{FF2B5EF4-FFF2-40B4-BE49-F238E27FC236}">
                <a16:creationId xmlns:a16="http://schemas.microsoft.com/office/drawing/2014/main" id="{D7BD64D5-5A80-A6F2-368D-A7CBFB904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 y="1371601"/>
            <a:ext cx="5872838" cy="3165247"/>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75AA61F-ABE2-7C72-CCC8-FF5B00DDC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1601"/>
            <a:ext cx="6033130" cy="3165247"/>
          </a:xfrm>
          <a:prstGeom prst="rect">
            <a:avLst/>
          </a:prstGeom>
        </p:spPr>
      </p:pic>
    </p:spTree>
    <p:extLst>
      <p:ext uri="{BB962C8B-B14F-4D97-AF65-F5344CB8AC3E}">
        <p14:creationId xmlns:p14="http://schemas.microsoft.com/office/powerpoint/2010/main" val="287312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23DD21C-3F96-3B6C-E660-9B0855EE6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96630A-7EBF-70AA-3025-5B32CFC2C124}"/>
              </a:ext>
            </a:extLst>
          </p:cNvPr>
          <p:cNvSpPr>
            <a:spLocks noGrp="1"/>
          </p:cNvSpPr>
          <p:nvPr>
            <p:ph type="title"/>
          </p:nvPr>
        </p:nvSpPr>
        <p:spPr>
          <a:xfrm>
            <a:off x="4329480" y="6145"/>
            <a:ext cx="3939439" cy="778698"/>
          </a:xfrm>
        </p:spPr>
        <p:txBody>
          <a:bodyPr anchor="ctr">
            <a:normAutofit/>
          </a:bodyPr>
          <a:lstStyle/>
          <a:p>
            <a:r>
              <a:rPr lang="fr-FR" sz="4000" dirty="0" err="1">
                <a:solidFill>
                  <a:srgbClr val="FFFF00"/>
                </a:solidFill>
              </a:rPr>
              <a:t>github</a:t>
            </a:r>
            <a:r>
              <a:rPr lang="fr-FR" sz="4000" dirty="0">
                <a:solidFill>
                  <a:srgbClr val="FFFF00"/>
                </a:solidFill>
              </a:rPr>
              <a:t> action </a:t>
            </a:r>
          </a:p>
        </p:txBody>
      </p:sp>
      <p:sp>
        <p:nvSpPr>
          <p:cNvPr id="6" name="ZoneTexte 5">
            <a:extLst>
              <a:ext uri="{FF2B5EF4-FFF2-40B4-BE49-F238E27FC236}">
                <a16:creationId xmlns:a16="http://schemas.microsoft.com/office/drawing/2014/main" id="{8ABA4B5B-0343-FB43-3C33-7C63C74CBFB4}"/>
              </a:ext>
            </a:extLst>
          </p:cNvPr>
          <p:cNvSpPr txBox="1"/>
          <p:nvPr/>
        </p:nvSpPr>
        <p:spPr>
          <a:xfrm>
            <a:off x="249654" y="5861126"/>
            <a:ext cx="5198701"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workflow GitHub Actions automatise l’exécution des tests à chaque mise à jour de la branche principale. Cette étape garantit la stabilité du code avant toute tentative de déploiement.</a:t>
            </a:r>
          </a:p>
        </p:txBody>
      </p:sp>
      <p:sp>
        <p:nvSpPr>
          <p:cNvPr id="7" name="ZoneTexte 6">
            <a:extLst>
              <a:ext uri="{FF2B5EF4-FFF2-40B4-BE49-F238E27FC236}">
                <a16:creationId xmlns:a16="http://schemas.microsoft.com/office/drawing/2014/main" id="{34FFBAEE-560C-199C-0470-0AA82EEEE1ED}"/>
              </a:ext>
            </a:extLst>
          </p:cNvPr>
          <p:cNvSpPr txBox="1"/>
          <p:nvPr/>
        </p:nvSpPr>
        <p:spPr>
          <a:xfrm>
            <a:off x="5905444" y="5753405"/>
            <a:ext cx="5835705"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déploiement de l’API est volontairement figé en raison des contraintes de taille sur </a:t>
            </a:r>
            <a:r>
              <a:rPr lang="fr-FR" sz="1400" dirty="0" err="1"/>
              <a:t>Heroku</a:t>
            </a:r>
            <a:r>
              <a:rPr lang="fr-FR" sz="1400" dirty="0"/>
              <a:t>, tandis que l’application </a:t>
            </a:r>
            <a:r>
              <a:rPr lang="fr-FR" sz="1400" dirty="0" err="1"/>
              <a:t>Streamlit</a:t>
            </a:r>
            <a:r>
              <a:rPr lang="fr-FR" sz="1400" dirty="0"/>
              <a:t> reste automatiquement mise à jour. Le script </a:t>
            </a:r>
            <a:r>
              <a:rPr lang="fr-FR" sz="1400" b="1" dirty="0"/>
              <a:t>run.py </a:t>
            </a:r>
            <a:r>
              <a:rPr lang="fr-FR" sz="1400" dirty="0"/>
              <a:t>permet de piloter dynamiquement le service lancé selon le mode d’exécution.</a:t>
            </a:r>
          </a:p>
        </p:txBody>
      </p:sp>
      <p:pic>
        <p:nvPicPr>
          <p:cNvPr id="4" name="Image 3" descr="Une image contenant texte, capture d’écran, Police, conception&#10;&#10;Le contenu généré par l’IA peut être incorrect.">
            <a:extLst>
              <a:ext uri="{FF2B5EF4-FFF2-40B4-BE49-F238E27FC236}">
                <a16:creationId xmlns:a16="http://schemas.microsoft.com/office/drawing/2014/main" id="{7F74003A-8DE6-A786-D836-A28BBC7DC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863" y="784843"/>
            <a:ext cx="8550274" cy="4805244"/>
          </a:xfrm>
          <a:prstGeom prst="rect">
            <a:avLst/>
          </a:prstGeom>
        </p:spPr>
      </p:pic>
    </p:spTree>
    <p:extLst>
      <p:ext uri="{BB962C8B-B14F-4D97-AF65-F5344CB8AC3E}">
        <p14:creationId xmlns:p14="http://schemas.microsoft.com/office/powerpoint/2010/main" val="41455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7C1B7FD-80B0-2981-C07D-E40974AB11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2D5C24-F067-9066-D1F6-946D5F4D65A2}"/>
              </a:ext>
            </a:extLst>
          </p:cNvPr>
          <p:cNvSpPr>
            <a:spLocks noGrp="1"/>
          </p:cNvSpPr>
          <p:nvPr>
            <p:ph type="title"/>
          </p:nvPr>
        </p:nvSpPr>
        <p:spPr>
          <a:xfrm>
            <a:off x="4118557" y="-110182"/>
            <a:ext cx="3954886" cy="778698"/>
          </a:xfrm>
        </p:spPr>
        <p:txBody>
          <a:bodyPr anchor="ctr">
            <a:normAutofit/>
          </a:bodyPr>
          <a:lstStyle/>
          <a:p>
            <a:r>
              <a:rPr lang="fr-FR" sz="4000" dirty="0">
                <a:solidFill>
                  <a:srgbClr val="FFFF00"/>
                </a:solidFill>
              </a:rPr>
              <a:t>Pre-</a:t>
            </a:r>
            <a:r>
              <a:rPr lang="fr-FR" sz="4000" dirty="0" err="1">
                <a:solidFill>
                  <a:srgbClr val="FFFF00"/>
                </a:solidFill>
              </a:rPr>
              <a:t>processing</a:t>
            </a:r>
            <a:endParaRPr lang="fr-FR" sz="4000" dirty="0">
              <a:solidFill>
                <a:srgbClr val="FFFF00"/>
              </a:solidFill>
            </a:endParaRPr>
          </a:p>
        </p:txBody>
      </p:sp>
      <p:sp>
        <p:nvSpPr>
          <p:cNvPr id="6" name="ZoneTexte 5">
            <a:extLst>
              <a:ext uri="{FF2B5EF4-FFF2-40B4-BE49-F238E27FC236}">
                <a16:creationId xmlns:a16="http://schemas.microsoft.com/office/drawing/2014/main" id="{89FC23FB-189D-10D0-4693-E261F65C2ED3}"/>
              </a:ext>
            </a:extLst>
          </p:cNvPr>
          <p:cNvSpPr txBox="1"/>
          <p:nvPr/>
        </p:nvSpPr>
        <p:spPr>
          <a:xfrm>
            <a:off x="2512686" y="5936158"/>
            <a:ext cx="7166625"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a:t>
            </a:r>
            <a:r>
              <a:rPr lang="fr-FR" sz="1400" dirty="0" err="1"/>
              <a:t>préprocessing</a:t>
            </a:r>
            <a:r>
              <a:rPr lang="fr-FR" sz="1400" dirty="0"/>
              <a:t> permet de construire un sous-ensemble </a:t>
            </a:r>
            <a:r>
              <a:rPr lang="fr-FR" sz="1400" dirty="0" err="1"/>
              <a:t>Cityscapes</a:t>
            </a:r>
            <a:r>
              <a:rPr lang="fr-FR" sz="1400" dirty="0"/>
              <a:t> cohérent à partir des données brutes. La sélection contrôlée des villes réduit la taille du </a:t>
            </a:r>
            <a:r>
              <a:rPr lang="fr-FR" sz="1400" dirty="0" err="1"/>
              <a:t>dataset</a:t>
            </a:r>
            <a:r>
              <a:rPr lang="fr-FR" sz="1400" dirty="0"/>
              <a:t> tout en conservant sa diversité. Le </a:t>
            </a:r>
            <a:r>
              <a:rPr lang="fr-FR" sz="1400" dirty="0" err="1"/>
              <a:t>dataset</a:t>
            </a:r>
            <a:r>
              <a:rPr lang="fr-FR" sz="1400" dirty="0"/>
              <a:t> obtenu est directement exploitable par le </a:t>
            </a:r>
            <a:r>
              <a:rPr lang="fr-FR" sz="1400" dirty="0" err="1"/>
              <a:t>DataLoader</a:t>
            </a:r>
            <a:r>
              <a:rPr lang="fr-FR" sz="1400" dirty="0"/>
              <a:t> et les modèles de segmentation.</a:t>
            </a:r>
          </a:p>
        </p:txBody>
      </p:sp>
      <p:pic>
        <p:nvPicPr>
          <p:cNvPr id="10" name="Image 9" descr="Une image contenant texte, capture d’écran, menu, Police&#10;&#10;Le contenu généré par l’IA peut être incorrect.">
            <a:extLst>
              <a:ext uri="{FF2B5EF4-FFF2-40B4-BE49-F238E27FC236}">
                <a16:creationId xmlns:a16="http://schemas.microsoft.com/office/drawing/2014/main" id="{4EE4A7AD-69A5-5E17-DBB1-201229C84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19" y="668516"/>
            <a:ext cx="9932160" cy="5036248"/>
          </a:xfrm>
          <a:prstGeom prst="rect">
            <a:avLst/>
          </a:prstGeom>
        </p:spPr>
      </p:pic>
    </p:spTree>
    <p:extLst>
      <p:ext uri="{BB962C8B-B14F-4D97-AF65-F5344CB8AC3E}">
        <p14:creationId xmlns:p14="http://schemas.microsoft.com/office/powerpoint/2010/main" val="352708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FF1033-945F-EC6F-AC83-3C6121522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C92E8-01A7-AB60-AD5D-49BE8EB005A7}"/>
              </a:ext>
            </a:extLst>
          </p:cNvPr>
          <p:cNvSpPr>
            <a:spLocks noGrp="1"/>
          </p:cNvSpPr>
          <p:nvPr>
            <p:ph type="title"/>
          </p:nvPr>
        </p:nvSpPr>
        <p:spPr>
          <a:xfrm>
            <a:off x="4125703" y="-178656"/>
            <a:ext cx="5046058" cy="778698"/>
          </a:xfrm>
        </p:spPr>
        <p:txBody>
          <a:bodyPr anchor="ctr">
            <a:normAutofit/>
          </a:bodyPr>
          <a:lstStyle/>
          <a:p>
            <a:r>
              <a:rPr lang="fr-FR" sz="4000" dirty="0">
                <a:solidFill>
                  <a:srgbClr val="FFFF00"/>
                </a:solidFill>
              </a:rPr>
              <a:t>Modèles choisis</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2AC9AB69-50E2-E5A4-3CA3-D56EFE958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57" y="943949"/>
            <a:ext cx="11362485" cy="5286254"/>
          </a:xfrm>
          <a:prstGeom prst="rect">
            <a:avLst/>
          </a:prstGeom>
        </p:spPr>
      </p:pic>
    </p:spTree>
    <p:extLst>
      <p:ext uri="{BB962C8B-B14F-4D97-AF65-F5344CB8AC3E}">
        <p14:creationId xmlns:p14="http://schemas.microsoft.com/office/powerpoint/2010/main" val="2972263747"/>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302B"/>
      </a:dk2>
      <a:lt2>
        <a:srgbClr val="F3F3F0"/>
      </a:lt2>
      <a:accent1>
        <a:srgbClr val="4843D6"/>
      </a:accent1>
      <a:accent2>
        <a:srgbClr val="2A64C2"/>
      </a:accent2>
      <a:accent3>
        <a:srgbClr val="3CB5D4"/>
      </a:accent3>
      <a:accent4>
        <a:srgbClr val="2AC2A2"/>
      </a:accent4>
      <a:accent5>
        <a:srgbClr val="37C56B"/>
      </a:accent5>
      <a:accent6>
        <a:srgbClr val="31C22A"/>
      </a:accent6>
      <a:hlink>
        <a:srgbClr val="349E6D"/>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14689</TotalTime>
  <Words>623</Words>
  <Application>Microsoft Office PowerPoint</Application>
  <PresentationFormat>Grand écran</PresentationFormat>
  <Paragraphs>43</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Aptos</vt:lpstr>
      <vt:lpstr>Gill Sans MT</vt:lpstr>
      <vt:lpstr>Inter</vt:lpstr>
      <vt:lpstr>Tw Cen MT</vt:lpstr>
      <vt:lpstr>Wingdings 2</vt:lpstr>
      <vt:lpstr>DividendVTI</vt:lpstr>
      <vt:lpstr>Projet 8</vt:lpstr>
      <vt:lpstr>CONTEXTE ET OBJECTIFS DU PROJET</vt:lpstr>
      <vt:lpstr>MISE EN PLACE</vt:lpstr>
      <vt:lpstr>Présentation PowerPoint</vt:lpstr>
      <vt:lpstr>MISE EN PLACE</vt:lpstr>
      <vt:lpstr>DATALOADER</vt:lpstr>
      <vt:lpstr>github action </vt:lpstr>
      <vt:lpstr>Pre-processing</vt:lpstr>
      <vt:lpstr>Modèles choisis</vt:lpstr>
      <vt:lpstr>Modèles de test</vt:lpstr>
      <vt:lpstr>Conception streamlit</vt:lpstr>
      <vt:lpstr>Modeles final</vt:lpstr>
      <vt:lpstr>Modeles final</vt:lpstr>
      <vt:lpstr>INTEGRATION HEROKU</vt:lpstr>
      <vt:lpstr>démonstration</vt:lpstr>
      <vt:lpstr>démonstration</vt:lpstr>
      <vt:lpstr>démonstration</vt:lpstr>
      <vt:lpstr>démonstration</vt:lpstr>
      <vt:lpstr>CONCLUSION</vt:lpstr>
      <vt:lpstr>Merci de votre ecoute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A</dc:creator>
  <cp:lastModifiedBy>Victor A</cp:lastModifiedBy>
  <cp:revision>200</cp:revision>
  <dcterms:created xsi:type="dcterms:W3CDTF">2024-10-31T01:53:11Z</dcterms:created>
  <dcterms:modified xsi:type="dcterms:W3CDTF">2025-12-13T06:30:17Z</dcterms:modified>
</cp:coreProperties>
</file>